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3" r:id="rId9"/>
    <p:sldId id="265" r:id="rId10"/>
    <p:sldId id="266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32" autoAdjust="0"/>
  </p:normalViewPr>
  <p:slideViewPr>
    <p:cSldViewPr>
      <p:cViewPr varScale="1">
        <p:scale>
          <a:sx n="89" d="100"/>
          <a:sy n="89" d="100"/>
        </p:scale>
        <p:origin x="22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4E0A-5B1F-4710-9E8A-D073FEAEBC9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78A0-5A10-4635-A7A6-0BD92110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4E0A-5B1F-4710-9E8A-D073FEAEBC9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78A0-5A10-4635-A7A6-0BD92110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14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4E0A-5B1F-4710-9E8A-D073FEAEBC9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78A0-5A10-4635-A7A6-0BD92110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6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4E0A-5B1F-4710-9E8A-D073FEAEBC9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78A0-5A10-4635-A7A6-0BD92110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4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4E0A-5B1F-4710-9E8A-D073FEAEBC9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78A0-5A10-4635-A7A6-0BD92110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5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4E0A-5B1F-4710-9E8A-D073FEAEBC9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78A0-5A10-4635-A7A6-0BD92110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7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4E0A-5B1F-4710-9E8A-D073FEAEBC9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78A0-5A10-4635-A7A6-0BD92110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4E0A-5B1F-4710-9E8A-D073FEAEBC9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78A0-5A10-4635-A7A6-0BD92110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3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4E0A-5B1F-4710-9E8A-D073FEAEBC9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78A0-5A10-4635-A7A6-0BD92110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7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4E0A-5B1F-4710-9E8A-D073FEAEBC9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78A0-5A10-4635-A7A6-0BD92110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8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4E0A-5B1F-4710-9E8A-D073FEAEBC9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78A0-5A10-4635-A7A6-0BD92110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0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24E0A-5B1F-4710-9E8A-D073FEAEBC90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78A0-5A10-4635-A7A6-0BD92110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1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3276600"/>
          </a:xfrm>
        </p:spPr>
        <p:txBody>
          <a:bodyPr>
            <a:normAutofit/>
          </a:bodyPr>
          <a:lstStyle/>
          <a:p>
            <a:r>
              <a:rPr lang="en-US" b="1" dirty="0"/>
              <a:t>TUESDAY, SEPTEMBER 15, 2020  3:30 PM</a:t>
            </a:r>
            <a:br>
              <a:rPr lang="en-US" b="1" dirty="0"/>
            </a:br>
            <a:r>
              <a:rPr lang="en-US" b="1" dirty="0"/>
              <a:t>Gamma Chapter Meeting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Ashland University – </a:t>
            </a:r>
          </a:p>
          <a:p>
            <a:r>
              <a:rPr lang="en-US" dirty="0"/>
              <a:t>What is Happening in 2020</a:t>
            </a:r>
          </a:p>
          <a:p>
            <a:r>
              <a:rPr lang="en-US" dirty="0"/>
              <a:t>Dr. Patricia </a:t>
            </a:r>
            <a:r>
              <a:rPr lang="en-US" dirty="0" err="1"/>
              <a:t>Farrenkopf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124200"/>
            <a:ext cx="1900237" cy="79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14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Impact Grant Award Recipient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0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Moving the</a:t>
            </a:r>
          </a:p>
          <a:p>
            <a:pPr marL="0" indent="0">
              <a:buNone/>
            </a:pPr>
            <a:r>
              <a:rPr lang="en-US" sz="2400" dirty="0"/>
              <a:t>Martin W. Essex School for the Gifted and </a:t>
            </a:r>
            <a:r>
              <a:rPr lang="en-US" sz="2400" dirty="0" err="1"/>
              <a:t>Talented</a:t>
            </a:r>
            <a:r>
              <a:rPr lang="en-US" sz="1000" dirty="0" err="1"/>
              <a:t>TM</a:t>
            </a:r>
            <a:endParaRPr lang="en-US" sz="1000" dirty="0"/>
          </a:p>
          <a:p>
            <a:pPr marL="0" indent="0">
              <a:buNone/>
            </a:pPr>
            <a:r>
              <a:rPr lang="en-US" sz="2400" dirty="0"/>
              <a:t>from Otterbein University </a:t>
            </a:r>
          </a:p>
          <a:p>
            <a:pPr marL="0" indent="0">
              <a:buNone/>
            </a:pPr>
            <a:r>
              <a:rPr lang="en-US" sz="2400" dirty="0"/>
              <a:t>to </a:t>
            </a:r>
          </a:p>
          <a:p>
            <a:pPr marL="0" indent="0">
              <a:buNone/>
            </a:pPr>
            <a:r>
              <a:rPr lang="en-US" sz="2400" dirty="0"/>
              <a:t>Ashland University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14600"/>
            <a:ext cx="3124554" cy="39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6984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Ashland University Presence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16917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Ashland University </a:t>
            </a:r>
            <a:br>
              <a:rPr lang="en-US" dirty="0"/>
            </a:br>
            <a:r>
              <a:rPr lang="en-US" dirty="0"/>
              <a:t>Dwight </a:t>
            </a:r>
            <a:r>
              <a:rPr lang="en-US" dirty="0" err="1"/>
              <a:t>Schar</a:t>
            </a:r>
            <a:r>
              <a:rPr lang="en-US"/>
              <a:t> College </a:t>
            </a:r>
            <a:r>
              <a:rPr lang="en-US" dirty="0"/>
              <a:t>of Education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3373"/>
            <a:ext cx="8229600" cy="4099616"/>
          </a:xfrm>
        </p:spPr>
      </p:pic>
    </p:spTree>
    <p:extLst>
      <p:ext uri="{BB962C8B-B14F-4D97-AF65-F5344CB8AC3E}">
        <p14:creationId xmlns:p14="http://schemas.microsoft.com/office/powerpoint/2010/main" val="160171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Founders Continuing Education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9721"/>
            <a:ext cx="8229600" cy="3866920"/>
          </a:xfrm>
        </p:spPr>
      </p:pic>
    </p:spTree>
    <p:extLst>
      <p:ext uri="{BB962C8B-B14F-4D97-AF65-F5344CB8AC3E}">
        <p14:creationId xmlns:p14="http://schemas.microsoft.com/office/powerpoint/2010/main" val="13425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Ashland University</a:t>
            </a:r>
            <a:br>
              <a:rPr lang="en-US" dirty="0"/>
            </a:br>
            <a:r>
              <a:rPr lang="en-US" dirty="0"/>
              <a:t>Columbus Center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0"/>
            <a:ext cx="5143500" cy="2315369"/>
          </a:xfrm>
        </p:spPr>
      </p:pic>
    </p:spTree>
    <p:extLst>
      <p:ext uri="{BB962C8B-B14F-4D97-AF65-F5344CB8AC3E}">
        <p14:creationId xmlns:p14="http://schemas.microsoft.com/office/powerpoint/2010/main" val="317052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Colleges of Ashland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>
              <a:buFont typeface="Arial"/>
              <a:buChar char="•"/>
            </a:pPr>
            <a:r>
              <a:rPr lang="en-US" b="1" dirty="0">
                <a:solidFill>
                  <a:srgbClr val="444444"/>
                </a:solidFill>
                <a:latin typeface="inherit"/>
              </a:rPr>
              <a:t>The College of Arts &amp; Sciences</a:t>
            </a:r>
            <a:br>
              <a:rPr lang="en-US" dirty="0">
                <a:solidFill>
                  <a:srgbClr val="444444"/>
                </a:solidFill>
                <a:latin typeface="inherit"/>
              </a:rPr>
            </a:br>
            <a:r>
              <a:rPr lang="en-US" dirty="0">
                <a:solidFill>
                  <a:srgbClr val="00639E"/>
                </a:solidFill>
                <a:latin typeface="inherit"/>
              </a:rPr>
              <a:t> </a:t>
            </a:r>
            <a:endParaRPr lang="en-US" dirty="0">
              <a:solidFill>
                <a:srgbClr val="444444"/>
              </a:solidFill>
              <a:latin typeface="inherit"/>
            </a:endParaRPr>
          </a:p>
          <a:p>
            <a:pPr fontAlgn="base">
              <a:buFont typeface="Arial"/>
              <a:buChar char="•"/>
            </a:pPr>
            <a:r>
              <a:rPr lang="en-US" b="1" dirty="0">
                <a:solidFill>
                  <a:srgbClr val="444444"/>
                </a:solidFill>
                <a:latin typeface="inherit"/>
              </a:rPr>
              <a:t>Richard E. &amp; Sandra J. </a:t>
            </a:r>
            <a:r>
              <a:rPr lang="en-US" b="1" dirty="0" err="1">
                <a:solidFill>
                  <a:srgbClr val="444444"/>
                </a:solidFill>
                <a:latin typeface="inherit"/>
              </a:rPr>
              <a:t>Dauch</a:t>
            </a:r>
            <a:r>
              <a:rPr lang="en-US" b="1" dirty="0">
                <a:solidFill>
                  <a:srgbClr val="444444"/>
                </a:solidFill>
                <a:latin typeface="inherit"/>
              </a:rPr>
              <a:t> College of Business &amp; Economics  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00639E"/>
                </a:solidFill>
                <a:latin typeface="inherit"/>
              </a:rPr>
              <a:t> </a:t>
            </a:r>
            <a:endParaRPr lang="en-US" dirty="0">
              <a:solidFill>
                <a:srgbClr val="444444"/>
              </a:solidFill>
              <a:latin typeface="inherit"/>
            </a:endParaRPr>
          </a:p>
          <a:p>
            <a:pPr fontAlgn="base">
              <a:buFont typeface="Arial"/>
              <a:buChar char="•"/>
            </a:pPr>
            <a:r>
              <a:rPr lang="en-US" sz="5100" b="1" dirty="0">
                <a:solidFill>
                  <a:srgbClr val="444444"/>
                </a:solidFill>
                <a:latin typeface="inherit"/>
              </a:rPr>
              <a:t>Dwight </a:t>
            </a:r>
            <a:r>
              <a:rPr lang="en-US" sz="5100" b="1" dirty="0" err="1">
                <a:solidFill>
                  <a:srgbClr val="444444"/>
                </a:solidFill>
                <a:latin typeface="inherit"/>
              </a:rPr>
              <a:t>Schar</a:t>
            </a:r>
            <a:r>
              <a:rPr lang="en-US" sz="5100" b="1" dirty="0">
                <a:solidFill>
                  <a:srgbClr val="444444"/>
                </a:solidFill>
                <a:latin typeface="inherit"/>
              </a:rPr>
              <a:t> College of Education </a:t>
            </a:r>
            <a:r>
              <a:rPr lang="en-US" sz="5100" dirty="0">
                <a:solidFill>
                  <a:srgbClr val="00639E"/>
                </a:solidFill>
                <a:latin typeface="inherit"/>
              </a:rPr>
              <a:t> </a:t>
            </a:r>
          </a:p>
          <a:p>
            <a:pPr marL="0" indent="0" fontAlgn="base">
              <a:buNone/>
            </a:pPr>
            <a:endParaRPr lang="en-US" dirty="0">
              <a:solidFill>
                <a:srgbClr val="444444"/>
              </a:solidFill>
              <a:latin typeface="inherit"/>
            </a:endParaRPr>
          </a:p>
          <a:p>
            <a:pPr fontAlgn="base">
              <a:buFont typeface="Arial"/>
              <a:buChar char="•"/>
            </a:pPr>
            <a:r>
              <a:rPr lang="en-US" b="1" dirty="0">
                <a:solidFill>
                  <a:srgbClr val="444444"/>
                </a:solidFill>
                <a:latin typeface="inherit"/>
              </a:rPr>
              <a:t>Dwight </a:t>
            </a:r>
            <a:r>
              <a:rPr lang="en-US" b="1" dirty="0" err="1">
                <a:solidFill>
                  <a:srgbClr val="444444"/>
                </a:solidFill>
                <a:latin typeface="inherit"/>
              </a:rPr>
              <a:t>Schar</a:t>
            </a:r>
            <a:r>
              <a:rPr lang="en-US" b="1" dirty="0">
                <a:solidFill>
                  <a:srgbClr val="444444"/>
                </a:solidFill>
                <a:latin typeface="inherit"/>
              </a:rPr>
              <a:t> College of Nursing &amp; Health </a:t>
            </a:r>
            <a:r>
              <a:rPr lang="en-US" dirty="0">
                <a:solidFill>
                  <a:srgbClr val="00639E"/>
                </a:solidFill>
                <a:latin typeface="inherit"/>
              </a:rPr>
              <a:t> </a:t>
            </a:r>
          </a:p>
          <a:p>
            <a:pPr marL="0" indent="0" fontAlgn="base">
              <a:buNone/>
            </a:pPr>
            <a:endParaRPr lang="en-US" dirty="0">
              <a:solidFill>
                <a:srgbClr val="444444"/>
              </a:solidFill>
              <a:latin typeface="inherit"/>
            </a:endParaRPr>
          </a:p>
          <a:p>
            <a:pPr fontAlgn="base">
              <a:buFont typeface="Arial"/>
              <a:buChar char="•"/>
            </a:pPr>
            <a:r>
              <a:rPr lang="en-US" sz="5100" b="1" dirty="0">
                <a:solidFill>
                  <a:srgbClr val="444444"/>
                </a:solidFill>
                <a:latin typeface="inherit"/>
              </a:rPr>
              <a:t>The Graduate School (Masters and Doctoral)</a:t>
            </a:r>
            <a:endParaRPr lang="en-US" sz="5100" dirty="0">
              <a:solidFill>
                <a:srgbClr val="444444"/>
              </a:solidFill>
              <a:latin typeface="inherit"/>
            </a:endParaRPr>
          </a:p>
          <a:p>
            <a:pPr marL="0" indent="0" fontAlgn="base">
              <a:buNone/>
            </a:pPr>
            <a:endParaRPr lang="en-US" dirty="0">
              <a:solidFill>
                <a:srgbClr val="444444"/>
              </a:solidFill>
              <a:latin typeface="inherit"/>
            </a:endParaRPr>
          </a:p>
          <a:p>
            <a:pPr fontAlgn="base">
              <a:buFont typeface="Arial"/>
              <a:buChar char="•"/>
            </a:pPr>
            <a:r>
              <a:rPr lang="en-US" sz="5100" b="1" dirty="0">
                <a:solidFill>
                  <a:srgbClr val="444444"/>
                </a:solidFill>
                <a:latin typeface="inherit"/>
              </a:rPr>
              <a:t>The Founders School of Continuing Education</a:t>
            </a:r>
            <a:r>
              <a:rPr lang="en-US" b="1" dirty="0">
                <a:solidFill>
                  <a:srgbClr val="444444"/>
                </a:solidFill>
                <a:latin typeface="inherit"/>
              </a:rPr>
              <a:t> </a:t>
            </a:r>
            <a:r>
              <a:rPr lang="en-US" dirty="0">
                <a:solidFill>
                  <a:srgbClr val="444444"/>
                </a:solidFill>
                <a:latin typeface="inherit"/>
              </a:rPr>
              <a:t> 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00639E"/>
                </a:solidFill>
                <a:latin typeface="inherit"/>
              </a:rPr>
              <a:t> </a:t>
            </a:r>
            <a:endParaRPr lang="en-US" dirty="0">
              <a:solidFill>
                <a:srgbClr val="444444"/>
              </a:solidFill>
              <a:latin typeface="inherit"/>
            </a:endParaRPr>
          </a:p>
          <a:p>
            <a:pPr fontAlgn="base">
              <a:buFont typeface="Arial"/>
              <a:buChar char="•"/>
            </a:pPr>
            <a:r>
              <a:rPr lang="en-US" b="1" dirty="0">
                <a:solidFill>
                  <a:srgbClr val="444444"/>
                </a:solidFill>
                <a:latin typeface="inherit"/>
              </a:rPr>
              <a:t>The College of Online and Adult Studies </a:t>
            </a:r>
            <a:r>
              <a:rPr lang="en-US" dirty="0">
                <a:solidFill>
                  <a:srgbClr val="444444"/>
                </a:solidFill>
                <a:latin typeface="inherit"/>
              </a:rPr>
              <a:t> </a:t>
            </a:r>
          </a:p>
          <a:p>
            <a:pPr marL="0" indent="0" fontAlgn="base">
              <a:buNone/>
            </a:pPr>
            <a:endParaRPr lang="en-US" dirty="0">
              <a:solidFill>
                <a:srgbClr val="444444"/>
              </a:solidFill>
              <a:latin typeface="inherit"/>
            </a:endParaRPr>
          </a:p>
          <a:p>
            <a:pPr fontAlgn="base">
              <a:buFont typeface="Arial"/>
              <a:buChar char="•"/>
            </a:pPr>
            <a:r>
              <a:rPr lang="en-US" b="1" dirty="0">
                <a:solidFill>
                  <a:srgbClr val="444444"/>
                </a:solidFill>
                <a:latin typeface="inherit"/>
              </a:rPr>
              <a:t>Evangelical Theological Seminary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6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159083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Ashland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Over 25 years of serving as Adjunct Instructor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Fulltime Professional Instructor – Department of Doctoral Studies and Advanced Programs </a:t>
            </a:r>
          </a:p>
          <a:p>
            <a:pPr marL="0" indent="0" algn="ctr">
              <a:buNone/>
            </a:pPr>
            <a:r>
              <a:rPr lang="en-US" dirty="0"/>
              <a:t>since 2019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Faculty Course Designer for Talent Development and Educational Leadership</a:t>
            </a:r>
          </a:p>
        </p:txBody>
      </p:sp>
    </p:spTree>
    <p:extLst>
      <p:ext uri="{BB962C8B-B14F-4D97-AF65-F5344CB8AC3E}">
        <p14:creationId xmlns:p14="http://schemas.microsoft.com/office/powerpoint/2010/main" val="140483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Courses Created and Taught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/>
              <a:t>Gifted and the Gen Ed Teacher I and II</a:t>
            </a:r>
          </a:p>
          <a:p>
            <a:pPr marL="0" indent="0" algn="ctr">
              <a:buNone/>
            </a:pPr>
            <a:r>
              <a:rPr lang="en-US" sz="1400" dirty="0"/>
              <a:t>(Professional Development)</a:t>
            </a:r>
          </a:p>
          <a:p>
            <a:pPr marL="0" indent="0" algn="ctr">
              <a:buNone/>
            </a:pPr>
            <a:r>
              <a:rPr lang="en-US" sz="1400" dirty="0"/>
              <a:t>*******</a:t>
            </a:r>
          </a:p>
          <a:p>
            <a:pPr marL="0" indent="0" algn="ctr">
              <a:buNone/>
            </a:pPr>
            <a:r>
              <a:rPr lang="en-US" sz="2000" dirty="0"/>
              <a:t>Curriculum for the Gifted</a:t>
            </a:r>
          </a:p>
          <a:p>
            <a:pPr marL="0" indent="0" algn="ctr">
              <a:buNone/>
            </a:pPr>
            <a:r>
              <a:rPr lang="en-US" sz="2000" dirty="0"/>
              <a:t>Developing and Supervising Programs for the Gifted</a:t>
            </a:r>
          </a:p>
          <a:p>
            <a:pPr marL="0" indent="0" algn="ctr">
              <a:buNone/>
            </a:pPr>
            <a:r>
              <a:rPr lang="en-US" sz="1400" dirty="0"/>
              <a:t>(Gifted Endorsement on Teaching License)</a:t>
            </a:r>
          </a:p>
          <a:p>
            <a:pPr marL="0" indent="0" algn="ctr">
              <a:buNone/>
            </a:pPr>
            <a:r>
              <a:rPr lang="en-US" sz="1400" dirty="0"/>
              <a:t>*******</a:t>
            </a:r>
          </a:p>
          <a:p>
            <a:pPr marL="0" indent="0" algn="ctr">
              <a:buNone/>
            </a:pPr>
            <a:r>
              <a:rPr lang="en-US" sz="2000" dirty="0"/>
              <a:t>Theories of Instructional Leadership</a:t>
            </a:r>
          </a:p>
          <a:p>
            <a:pPr marL="0" indent="0" algn="ctr">
              <a:buNone/>
            </a:pPr>
            <a:r>
              <a:rPr lang="en-US" sz="2000" dirty="0"/>
              <a:t>Issues Impacting Student Achievement</a:t>
            </a:r>
          </a:p>
          <a:p>
            <a:pPr marL="0" indent="0" algn="ctr">
              <a:buNone/>
            </a:pPr>
            <a:r>
              <a:rPr lang="en-US" sz="2000" dirty="0"/>
              <a:t>Improving Instruction</a:t>
            </a:r>
          </a:p>
          <a:p>
            <a:pPr marL="0" indent="0" algn="ctr">
              <a:buNone/>
            </a:pPr>
            <a:r>
              <a:rPr lang="en-US" sz="2000" dirty="0"/>
              <a:t>The Visionary School Leader</a:t>
            </a:r>
          </a:p>
          <a:p>
            <a:pPr marL="0" indent="0" algn="ctr">
              <a:buNone/>
            </a:pPr>
            <a:r>
              <a:rPr lang="en-US" sz="2000" dirty="0"/>
              <a:t>Internship School Improvement Project</a:t>
            </a:r>
          </a:p>
          <a:p>
            <a:pPr marL="0" indent="0" algn="ctr">
              <a:buNone/>
            </a:pPr>
            <a:r>
              <a:rPr lang="en-US" sz="2000" dirty="0"/>
              <a:t>Emerging Issues Capstone</a:t>
            </a:r>
          </a:p>
          <a:p>
            <a:pPr marL="0" indent="0" algn="ctr">
              <a:buNone/>
            </a:pPr>
            <a:r>
              <a:rPr lang="en-US" sz="1400" dirty="0"/>
              <a:t>(Educational Leadership)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4527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229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inherit</vt:lpstr>
      <vt:lpstr>Office Theme</vt:lpstr>
      <vt:lpstr>TUESDAY, SEPTEMBER 15, 2020  3:30 PM Gamma Chapter Meeting  </vt:lpstr>
      <vt:lpstr>Ashland University Presence </vt:lpstr>
      <vt:lpstr>Ashland University  Dwight Schar College of Education</vt:lpstr>
      <vt:lpstr>Founders Continuing Education</vt:lpstr>
      <vt:lpstr>Ashland University Columbus Center</vt:lpstr>
      <vt:lpstr>Colleges of Ashland University</vt:lpstr>
      <vt:lpstr>Strategic Plan</vt:lpstr>
      <vt:lpstr>My Ashland History</vt:lpstr>
      <vt:lpstr>Courses Created and Taught</vt:lpstr>
      <vt:lpstr>High Impact Grant Award Recipient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TUESDAY, SEPTEMBER 15, 2020  3:30 PM Gamma Chapter Meeting</dc:title>
  <dc:creator>Jim</dc:creator>
  <cp:lastModifiedBy>Ellen Clark</cp:lastModifiedBy>
  <cp:revision>10</cp:revision>
  <dcterms:created xsi:type="dcterms:W3CDTF">2020-09-09T22:42:58Z</dcterms:created>
  <dcterms:modified xsi:type="dcterms:W3CDTF">2020-10-16T15:32:49Z</dcterms:modified>
</cp:coreProperties>
</file>